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2"/>
  </p:notesMasterIdLst>
  <p:sldIdLst>
    <p:sldId id="257" r:id="rId2"/>
    <p:sldId id="281" r:id="rId3"/>
    <p:sldId id="312" r:id="rId4"/>
    <p:sldId id="294" r:id="rId5"/>
    <p:sldId id="296" r:id="rId6"/>
    <p:sldId id="297" r:id="rId7"/>
    <p:sldId id="306" r:id="rId8"/>
    <p:sldId id="298" r:id="rId9"/>
    <p:sldId id="310" r:id="rId10"/>
    <p:sldId id="322" r:id="rId11"/>
    <p:sldId id="342" r:id="rId12"/>
    <p:sldId id="337" r:id="rId13"/>
    <p:sldId id="338" r:id="rId14"/>
    <p:sldId id="346" r:id="rId15"/>
    <p:sldId id="345" r:id="rId16"/>
    <p:sldId id="333" r:id="rId17"/>
    <p:sldId id="334" r:id="rId18"/>
    <p:sldId id="335" r:id="rId19"/>
    <p:sldId id="343" r:id="rId20"/>
    <p:sldId id="339" r:id="rId21"/>
    <p:sldId id="340" r:id="rId22"/>
    <p:sldId id="341" r:id="rId23"/>
    <p:sldId id="300" r:id="rId24"/>
    <p:sldId id="308" r:id="rId25"/>
    <p:sldId id="301" r:id="rId26"/>
    <p:sldId id="315" r:id="rId27"/>
    <p:sldId id="302" r:id="rId28"/>
    <p:sldId id="303" r:id="rId29"/>
    <p:sldId id="313" r:id="rId30"/>
    <p:sldId id="304" r:id="rId31"/>
  </p:sldIdLst>
  <p:sldSz cx="12192000" cy="6858000"/>
  <p:notesSz cx="6858000" cy="9144000"/>
  <p:embeddedFontLst>
    <p:embeddedFont>
      <p:font typeface="함초롬돋움" panose="02030504000101010101" pitchFamily="18" charset="-127"/>
      <p:regular r:id="rId33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DDC2"/>
    <a:srgbClr val="FF41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36" autoAdjust="0"/>
    <p:restoredTop sz="93083" autoAdjust="0"/>
  </p:normalViewPr>
  <p:slideViewPr>
    <p:cSldViewPr showGuides="1">
      <p:cViewPr varScale="1">
        <p:scale>
          <a:sx n="91" d="100"/>
          <a:sy n="91" d="100"/>
        </p:scale>
        <p:origin x="62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D27B5-2382-410C-86A3-30515839751E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F8492-0644-4B82-91FB-1BDB9F0E83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71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712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359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478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783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0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987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012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115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4675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464569"/>
      </p:ext>
    </p:extLst>
  </p:cSld>
  <p:clrMapOvr>
    <a:masterClrMapping/>
  </p:clrMapOvr>
</p:notes>
</file>

<file path=ppt/notesSlides/notesSlide19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 txBox="1"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635" cy="3429635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l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 idx="12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cap="none" dirty="0" smtClean="0">
                    <a:solidFill>
                      <a:schemeClr val="tx1"/>
                    </a:solidFill>
                    <a:latin typeface="맑은 고딕" charset="0"/>
                    <a:ea typeface="맑은 고딕" charset="0"/>
                  </a:rPr>
                  <a:t>21</a:t>
                </a:fld>
                <a:endParaRPr lang="en-US" altLang="ko-KR" sz="1200" b="0" cap="none" dirty="0">
                  <a:solidFill>
                    <a:schemeClr val="tx1"/>
                  </a:solidFill>
                  <a:latin typeface="맑은 고딕" charset="0"/>
                  <a:ea typeface="맑은 고딕" charset="0"/>
                </a:endParaRPr>
              </a:p>
            </p:txBody>
          </p:sp>
        </p:spTree>
        <p:extLst>
          <p:ext uri="{BB962C8B-B14F-4D97-AF65-F5344CB8AC3E}">
            <p14:creationId val="626024674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165364"/>
      </p:ext>
    </p:extLst>
  </p:cSld>
  <p:clrMapOvr>
    <a:masterClrMapping/>
  </p:clrMapOvr>
</p:notes>
</file>

<file path=ppt/notesSlides/notesSlide20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 txBox="1"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635" cy="3429635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l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 idx="12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cap="none" dirty="0" smtClean="0">
                    <a:solidFill>
                      <a:schemeClr val="tx1"/>
                    </a:solidFill>
                    <a:latin typeface="맑은 고딕" charset="0"/>
                    <a:ea typeface="맑은 고딕" charset="0"/>
                  </a:rPr>
                  <a:t>22</a:t>
                </a:fld>
                <a:endParaRPr lang="en-US" altLang="ko-KR" sz="1200" b="0" cap="none" dirty="0">
                  <a:solidFill>
                    <a:schemeClr val="tx1"/>
                  </a:solidFill>
                  <a:latin typeface="맑은 고딕" charset="0"/>
                  <a:ea typeface="맑은 고딕" charset="0"/>
                </a:endParaRPr>
              </a:p>
            </p:txBody>
          </p:sp>
        </p:spTree>
        <p:extLst>
          <p:ext uri="{BB962C8B-B14F-4D97-AF65-F5344CB8AC3E}">
            <p14:creationId val="3894329859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903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4041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6940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3530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9675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6891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8440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991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934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268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17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110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283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82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227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06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17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7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940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73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53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23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16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790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456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13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1D79A-1E23-4EF4-95C7-40730F789064}" type="datetimeFigureOut">
              <a:rPr lang="ko-KR" altLang="en-US" smtClean="0"/>
              <a:t>2017-02-20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://www.riss.kr/search/Search.do?queryText=znCreator,%EC%A0%95%ED%83%9C%EB%AF%BC&amp;searchGubun=true&amp;colName=E&amp;detailSearch=tru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4221088"/>
            <a:ext cx="12192000" cy="26369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84032" y="4581128"/>
            <a:ext cx="6126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2014156050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신동진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2014154045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찬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2014154044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박영규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325"/>
            <a:ext cx="12192000" cy="227884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327207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관리 시스템</a:t>
            </a:r>
            <a:endParaRPr lang="en-US" altLang="ko-KR" sz="5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5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Coin Management System</a:t>
            </a:r>
            <a:endParaRPr lang="ko-KR" altLang="en-US" sz="5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4365957"/>
            <a:ext cx="4176464" cy="23471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304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DB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12" y="1466782"/>
            <a:ext cx="10326541" cy="527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11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Android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88809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QR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코드 인식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onActivityResult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requestCode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resultCode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Intent data)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코드 인식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onActivityResult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requestCode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resultCode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Intent data)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{      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QR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코드를 스캔한 결과 값 가져옴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IntentResult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result =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IntentIntegrator.parseActivityResult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requestCode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resultCode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data);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if (result != null)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{             </a:t>
                      </a:r>
                      <a:endParaRPr lang="ko-KR" altLang="en-US" sz="1400" b="0" i="0" kern="1200" dirty="0"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if 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result.getContents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 == null)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en-US" altLang="ko-KR" sz="1400" b="0" i="0" kern="1200" dirty="0" err="1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qrcode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결과가 없으면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}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else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en-US" altLang="ko-KR" sz="1400" b="0" i="0" kern="1200" dirty="0" err="1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qrcode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결과가 있으면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JSONObject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obj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= new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JSONObject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result.getContents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());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//data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를 </a:t>
                      </a:r>
                      <a:r>
                        <a:rPr lang="en-US" altLang="ko-KR" sz="1400" b="0" i="0" kern="1200" dirty="0" err="1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으로 변환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}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}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 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3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Android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88212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 적립금 적립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선물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insertToDatabase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 ID,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amount)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안드로이드 에서 입력한 적립금이 데이터베이스로 전송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insertToDatabase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 ID,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int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amount)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class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InsertData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extends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AsyncTask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&lt;String, Void, String&gt;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String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doInBackground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(String...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params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URLConnection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conn =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url.openConnection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();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접속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OutputStreamWriter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wr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= new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OutputStreamWriter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conn.getOutputStream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());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}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}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3417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Android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37270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 적립금 조회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getData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안드로이드에서 데이터베이스의 적립금을 조회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void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getData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{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class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GetDataJSON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extends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AsyncTask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&lt;String, Void, String&gt;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{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String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doInBackground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(String...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params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{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URLConnection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conn =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url.openConnection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(); 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접속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endParaRPr lang="en-US" altLang="ko-KR" sz="1400" b="0" i="0" kern="1200" dirty="0"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String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;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while((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=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bufferedReader.readLine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())!= null){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     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sb.append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+"\n"); // </a:t>
                      </a:r>
                      <a:r>
                        <a:rPr lang="en-US" altLang="ko-KR" sz="1400" b="0" i="0" kern="1200" dirty="0" err="1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en-US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파싱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     }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}  </a:t>
                      </a:r>
                    </a:p>
                    <a:p>
                      <a:pPr rtl="0" fontAlgn="base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529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QR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코드 생성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rtl="0" fontAlgn="base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Qrcode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::</a:t>
                      </a:r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png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$name.png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코드 생성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rtl="0" fontAlgn="base"/>
                      <a:r>
                        <a:rPr lang="nl-NL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&lt;?php</a:t>
                      </a:r>
                    </a:p>
                    <a:p>
                      <a:pPr rtl="0" fontAlgn="base"/>
                      <a:endParaRPr lang="nl-NL" altLang="ko-KR" sz="1400" b="0" i="0" kern="1200" dirty="0"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nl-NL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include “./phpqrcode.php” </a:t>
                      </a:r>
                      <a:r>
                        <a:rPr lang="nl-NL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phpqrcode.php lib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참조</a:t>
                      </a:r>
                      <a:endParaRPr lang="en-US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endParaRPr lang="nl-NL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nl-NL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QRcode::png("$name",$_SERVER['DOCUMENT_ROOT']."/result/$name.png",0,3,2); </a:t>
                      </a:r>
                      <a:r>
                        <a:rPr lang="nl-NL" altLang="ko-KR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400" b="0" i="0" kern="1200" dirty="0">
                          <a:solidFill>
                            <a:srgbClr val="FF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생성</a:t>
                      </a:r>
                      <a:endParaRPr lang="nl-NL" altLang="ko-KR" sz="1400" b="0" i="0" kern="1200" dirty="0">
                        <a:solidFill>
                          <a:srgbClr val="FF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endParaRPr lang="nl-NL" altLang="ko-KR" sz="1400" b="0" i="0" kern="1200" dirty="0"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rtl="0" fontAlgn="base"/>
                      <a:r>
                        <a:rPr lang="nl-NL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</a:t>
                      </a:r>
                      <a:endParaRPr lang="en-US" altLang="ko-KR" sz="1400" b="0" i="0" kern="1200" dirty="0"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5802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394514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적립금 적립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선물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mysqli_query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안드로이드에서 입력한 적립금을 웹서버에서 데이터베이스로 적립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선물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php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$name = $_POST['name']; //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Android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에서 입력 받은 데이터를 변수지정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$amount = $_POST[‘amount']; //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Android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에서 입력 받은 데이터를 변수지정</a:t>
                      </a: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mysqli_query($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,"insert into person (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name,amount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 value ('$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name',‘$amount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)");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데이터 입력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문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spc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mysqli_query($</a:t>
                      </a:r>
                      <a:r>
                        <a:rPr lang="en-US" altLang="ko-KR" sz="1500" b="0" kern="1200" spc="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spc="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,"update person set amount=amount+'$amount' where name='$name'");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데이터 수정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문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mysqli_close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);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연결종료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333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593732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</a:t>
                      </a:r>
                      <a:r>
                        <a:rPr lang="en-US" altLang="ko-KR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적립금 조회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mysqli_query() , </a:t>
                      </a:r>
                      <a:r>
                        <a:rPr lang="en-US" altLang="ko-KR" sz="1400" dirty="0" err="1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mysqli_fetch_array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데이터베이스 데이터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php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$res = mysqli_query($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,"select * from person");  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데이터 출력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문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$result = array();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while($row =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mysqli_fetch_array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($res)){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array_push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($result,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array(‘name'=&gt;$row[0],‘amount'=&gt;$row[1]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)); 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 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테이블 형식을 배열로 출력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echo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json_encode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(array("result"=&gt;$result));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Android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에 </a:t>
                      </a:r>
                      <a:r>
                        <a:rPr lang="en-US" altLang="ko-KR" sz="1500" b="0" kern="1200" dirty="0" err="1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Json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파싱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8787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924056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 패스워드 암호화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password_hash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의 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 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암호화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php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$hash =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password_hash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($password, PASSWORD_DEFAULT); 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Password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암호화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mysqli_query($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,"insert into person (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name,password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 values ('$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name','$hash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')");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암호화된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Password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데이터 입력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문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5457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555915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 패스워드 복호화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password_verify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의 </a:t>
                      </a: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 </a:t>
                      </a:r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복호화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php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= “select name, password from person where name = 'test'";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$result = mysqli_query($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sql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$row =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mysqli_fetch_array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($result, MYSQLI_ASSOC);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$hash = $row[“password"];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if(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password_verify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(‘1234', $hash)) 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검증 하여 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ok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 로그인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{ echo 'ok'; }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else{ echo 'fail'; }</a:t>
                      </a: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rgbClr val="FF0000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352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PHP(Web)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866915"/>
              </p:ext>
            </p:extLst>
          </p:nvPr>
        </p:nvGraphicFramePr>
        <p:xfrm>
          <a:off x="1259632" y="1371544"/>
          <a:ext cx="9672736" cy="544183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38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4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537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600" kern="1200" baseline="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■  이메일 인증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1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형식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gen_activation_key</a:t>
                      </a:r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(), </a:t>
                      </a:r>
                      <a:r>
                        <a:rPr lang="en-US" altLang="ko-KR" sz="14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verificationMAIL</a:t>
                      </a:r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(), </a:t>
                      </a:r>
                      <a:r>
                        <a:rPr lang="en-US" altLang="ko-KR" sz="14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verifyEmailAddress</a:t>
                      </a:r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()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리턴 값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endParaRPr lang="ko-KR" altLang="en-US" sz="14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22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회원가입시 이메일 인증 코드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6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예시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&lt;?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php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function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gen_activation_key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($email){  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…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// </a:t>
                      </a:r>
                      <a:r>
                        <a:rPr lang="ko-KR" altLang="en-US" sz="1500" b="0" kern="1200" dirty="0" err="1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키값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생성 함수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function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verificationMAIL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gKEY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,$email){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…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// 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승인 메일 보내기 함수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function 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verifyEmailAddress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($email, $</a:t>
                      </a:r>
                      <a:r>
                        <a:rPr lang="en-US" altLang="ko-KR" sz="1500" b="0" kern="1200" dirty="0" err="1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vkey</a:t>
                      </a: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){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…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}</a:t>
                      </a:r>
                      <a:r>
                        <a:rPr lang="en-US" altLang="ko-KR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// </a:t>
                      </a:r>
                      <a:r>
                        <a:rPr lang="ko-KR" altLang="en-US" sz="1500" b="0" kern="1200" dirty="0" err="1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요청온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500" b="0" kern="1200" dirty="0" err="1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키값에</a:t>
                      </a:r>
                      <a:r>
                        <a:rPr lang="ko-KR" altLang="en-US" sz="1500" b="0" kern="1200" dirty="0">
                          <a:solidFill>
                            <a:srgbClr val="FF0000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따라 검사하기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b="0" kern="1200" dirty="0">
                        <a:solidFill>
                          <a:schemeClr val="tx1"/>
                        </a:solidFill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kern="1200" dirty="0">
                          <a:solidFill>
                            <a:schemeClr val="tx1"/>
                          </a:solidFill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?&gt;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95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960571" y="361069"/>
            <a:ext cx="4317348" cy="75148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88876" y="404664"/>
            <a:ext cx="4317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   N   D   E   X</a:t>
            </a:r>
            <a:endParaRPr lang="ko-KR" altLang="en-US" sz="4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602812" y="1380689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0" name="TextBox 9"/>
          <p:cNvSpPr txBox="1"/>
          <p:nvPr/>
        </p:nvSpPr>
        <p:spPr>
          <a:xfrm>
            <a:off x="3969636" y="1116379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89465" y="1112550"/>
            <a:ext cx="2940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 설계 개요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02812" y="1897342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5" name="TextBox 14"/>
          <p:cNvSpPr txBox="1"/>
          <p:nvPr/>
        </p:nvSpPr>
        <p:spPr>
          <a:xfrm>
            <a:off x="3969090" y="1628038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789464" y="1619487"/>
            <a:ext cx="3337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602812" y="2391465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3968384" y="2122161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89464" y="2123326"/>
            <a:ext cx="4009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수행 시나리오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602812" y="2894139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1" name="TextBox 20"/>
          <p:cNvSpPr txBox="1"/>
          <p:nvPr/>
        </p:nvSpPr>
        <p:spPr>
          <a:xfrm>
            <a:off x="3978483" y="2624835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789464" y="2626000"/>
            <a:ext cx="2693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602812" y="3967963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4" name="TextBox 23"/>
          <p:cNvSpPr txBox="1"/>
          <p:nvPr/>
        </p:nvSpPr>
        <p:spPr>
          <a:xfrm>
            <a:off x="3978484" y="3671893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89464" y="3673058"/>
            <a:ext cx="4256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602812" y="5058608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30" name="TextBox 29"/>
          <p:cNvSpPr txBox="1"/>
          <p:nvPr/>
        </p:nvSpPr>
        <p:spPr>
          <a:xfrm>
            <a:off x="3978484" y="4747191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08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89464" y="4748356"/>
            <a:ext cx="1898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업무 분담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602812" y="5554792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33" name="TextBox 32"/>
          <p:cNvSpPr txBox="1"/>
          <p:nvPr/>
        </p:nvSpPr>
        <p:spPr>
          <a:xfrm>
            <a:off x="3978484" y="5285488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09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789464" y="5286653"/>
            <a:ext cx="3488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종합설계 수행일정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613204" y="5981132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36" name="TextBox 35"/>
          <p:cNvSpPr txBox="1"/>
          <p:nvPr/>
        </p:nvSpPr>
        <p:spPr>
          <a:xfrm>
            <a:off x="3988876" y="5803000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799856" y="5804165"/>
            <a:ext cx="1470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GitHub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613204" y="6571532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39" name="TextBox 38"/>
          <p:cNvSpPr txBox="1"/>
          <p:nvPr/>
        </p:nvSpPr>
        <p:spPr>
          <a:xfrm>
            <a:off x="3988876" y="6302228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799856" y="6303393"/>
            <a:ext cx="4009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 및 참고문헌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0" y="21325"/>
            <a:ext cx="12192000" cy="227884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4602812" y="3400602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43" name="TextBox 42"/>
          <p:cNvSpPr txBox="1"/>
          <p:nvPr/>
        </p:nvSpPr>
        <p:spPr>
          <a:xfrm>
            <a:off x="3978483" y="3131298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789464" y="3132463"/>
            <a:ext cx="41328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4602812" y="4457816"/>
            <a:ext cx="45719" cy="261610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52" name="TextBox 51"/>
          <p:cNvSpPr txBox="1"/>
          <p:nvPr/>
        </p:nvSpPr>
        <p:spPr>
          <a:xfrm>
            <a:off x="3978484" y="4188512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07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789464" y="4189677"/>
            <a:ext cx="2816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데모 환경 설계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597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485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470" y="207645"/>
            <a:ext cx="1043305" cy="923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775" y="543560"/>
            <a:ext cx="7776845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775" cy="1331595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630" y="574040"/>
            <a:ext cx="7134225" cy="3994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cap="none" dirty="0">
                <a:latin typeface="함초롬돋움" charset="0"/>
                <a:ea typeface="함초롬돋움" charset="0"/>
              </a:rPr>
              <a:t>- User Interface  (App 초기 로그인화면 &amp; 회원가입 )</a:t>
            </a:r>
            <a:endParaRPr lang="ko-KR" altLang="en-US" sz="2000" b="1" cap="none" dirty="0">
              <a:latin typeface="함초롬돋움" charset="0"/>
              <a:ea typeface="함초롬돋움" charset="0"/>
            </a:endParaRPr>
          </a:p>
        </p:txBody>
      </p:sp>
      <p:pic>
        <p:nvPicPr>
          <p:cNvPr id="44" name="그림 43" descr="C:/Users/ë°ìê·/AppData/Roaming/PolarisOffice/ETemp/8080_8938224/fImage86719995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" y="1511300"/>
            <a:ext cx="3552825" cy="5146040"/>
          </a:xfrm>
          <a:prstGeom prst="rect">
            <a:avLst/>
          </a:prstGeom>
          <a:noFill/>
        </p:spPr>
      </p:pic>
      <p:sp>
        <p:nvSpPr>
          <p:cNvPr id="45" name="도형 44"/>
          <p:cNvSpPr>
            <a:spLocks/>
          </p:cNvSpPr>
          <p:nvPr/>
        </p:nvSpPr>
        <p:spPr>
          <a:xfrm>
            <a:off x="3933825" y="3679190"/>
            <a:ext cx="464820" cy="509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46" name="그림 45" descr="C:/Users/ë°ìê·/AppData/Roaming/PolarisOffice/ETemp/8080_8938224/fImage125682997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940" y="1510665"/>
            <a:ext cx="3500755" cy="5130800"/>
          </a:xfrm>
          <a:prstGeom prst="rect">
            <a:avLst/>
          </a:prstGeom>
          <a:noFill/>
        </p:spPr>
      </p:pic>
      <p:sp>
        <p:nvSpPr>
          <p:cNvPr id="47" name="도형 46"/>
          <p:cNvSpPr>
            <a:spLocks/>
          </p:cNvSpPr>
          <p:nvPr/>
        </p:nvSpPr>
        <p:spPr>
          <a:xfrm>
            <a:off x="8195945" y="3679190"/>
            <a:ext cx="464820" cy="509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48" name="그림 47" descr="C:/Users/ë°ìê·/AppData/Roaming/PolarisOffice/ETemp/8080_8938224/fImage1347971004633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805" y="1510665"/>
            <a:ext cx="3463290" cy="51314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3240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0" y="0"/>
            <a:ext cx="12192635" cy="1341120"/>
          </a:xfrm>
          <a:prstGeom prst="rect">
            <a:avLst/>
          </a:prstGeom>
          <a:solidFill>
            <a:srgbClr val="80DDC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>
            <a:off x="204470" y="207645"/>
            <a:ext cx="1043940" cy="92392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400" b="0" cap="none" spc="-300" dirty="0">
                <a:solidFill>
                  <a:schemeClr val="bg1"/>
                </a:solidFill>
                <a:latin typeface="함초롬돋움" charset="0"/>
                <a:ea typeface="함초롬돋움" charset="0"/>
              </a:rPr>
              <a:t>05</a:t>
            </a:r>
            <a:endParaRPr lang="ko-KR" altLang="en-US" sz="5400" b="0" cap="none" dirty="0">
              <a:solidFill>
                <a:schemeClr val="bg1"/>
              </a:solidFill>
              <a:latin typeface="함초롬돋움" charset="0"/>
              <a:ea typeface="함초롬돋움" charset="0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1247775" y="543560"/>
            <a:ext cx="7777480" cy="4610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spc="-100" dirty="0">
                <a:ln w="9525" cap="flat" cmpd="sng">
                  <a:solidFill>
                    <a:schemeClr val="accent1"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charset="0"/>
                <a:ea typeface="함초롬돋움" charset="0"/>
              </a:rPr>
              <a:t>시스템 모듈 상세 설계</a:t>
            </a:r>
            <a:endParaRPr lang="ko-KR" altLang="en-US" sz="2400" b="0" cap="none" dirty="0">
              <a:ln w="9525" cap="flat" cmpd="sng">
                <a:solidFill>
                  <a:schemeClr val="accent1">
                    <a:alpha val="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함초롬돋움" charset="0"/>
              <a:ea typeface="함초롬돋움" charset="0"/>
            </a:endParaRPr>
          </a:p>
        </p:txBody>
      </p:sp>
      <p:sp>
        <p:nvSpPr>
          <p:cNvPr id="43" name="직사각형 42"/>
          <p:cNvSpPr>
            <a:spLocks/>
          </p:cNvSpPr>
          <p:nvPr/>
        </p:nvSpPr>
        <p:spPr>
          <a:xfrm>
            <a:off x="0" y="0"/>
            <a:ext cx="1248410" cy="1332230"/>
          </a:xfrm>
          <a:prstGeom prst="rect">
            <a:avLst/>
          </a:prstGeom>
          <a:solidFill>
            <a:schemeClr val="tx2">
              <a:lumMod val="50000"/>
              <a:alpha val="14915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4151630" y="574040"/>
            <a:ext cx="7134225" cy="39941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cap="none" dirty="0">
                <a:latin typeface="함초롬돋움" charset="0"/>
                <a:ea typeface="함초롬돋움" charset="0"/>
              </a:rPr>
              <a:t>- User Interface (User 모드 로그인시, 선물하기, 적립금 조회</a:t>
            </a:r>
            <a:endParaRPr lang="ko-KR" altLang="en-US" sz="2000" b="1" cap="none" dirty="0">
              <a:latin typeface="함초롬돋움" charset="0"/>
              <a:ea typeface="함초롬돋움" charset="0"/>
            </a:endParaRPr>
          </a:p>
        </p:txBody>
      </p:sp>
      <p:pic>
        <p:nvPicPr>
          <p:cNvPr id="44" name="그림 43" descr="C:/Users/ë°ìê·/AppData/Roaming/PolarisOffice/ETemp/8080_8938224/fImage2085081007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" y="1465580"/>
            <a:ext cx="3343275" cy="5266055"/>
          </a:xfrm>
          <a:prstGeom prst="rect">
            <a:avLst/>
          </a:prstGeom>
          <a:noFill/>
        </p:spPr>
      </p:pic>
      <p:pic>
        <p:nvPicPr>
          <p:cNvPr id="45" name="그림 44" descr="C:/Users/ë°ìê·/AppData/Roaming/PolarisOffice/ETemp/8080_8938224/fImage1079831008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680" y="1465580"/>
            <a:ext cx="3343275" cy="5266055"/>
          </a:xfrm>
          <a:prstGeom prst="rect">
            <a:avLst/>
          </a:prstGeom>
          <a:noFill/>
        </p:spPr>
      </p:pic>
      <p:pic>
        <p:nvPicPr>
          <p:cNvPr id="46" name="그림 45" descr="C:/Users/ë°ìê·/AppData/Roaming/PolarisOffice/ETemp/8080_8938224/fImage870291009572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520" y="1465580"/>
            <a:ext cx="3343275" cy="5266055"/>
          </a:xfrm>
          <a:prstGeom prst="rect">
            <a:avLst/>
          </a:prstGeom>
          <a:noFill/>
        </p:spPr>
      </p:pic>
      <p:sp>
        <p:nvSpPr>
          <p:cNvPr id="47" name="도형 46"/>
          <p:cNvSpPr>
            <a:spLocks/>
          </p:cNvSpPr>
          <p:nvPr/>
        </p:nvSpPr>
        <p:spPr>
          <a:xfrm>
            <a:off x="3664585" y="4098290"/>
            <a:ext cx="434340" cy="3600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8" name="도형 47"/>
          <p:cNvSpPr>
            <a:spLocks/>
          </p:cNvSpPr>
          <p:nvPr/>
        </p:nvSpPr>
        <p:spPr>
          <a:xfrm>
            <a:off x="8032115" y="4098290"/>
            <a:ext cx="434340" cy="3600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756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0" y="0"/>
            <a:ext cx="12192635" cy="1341120"/>
          </a:xfrm>
          <a:prstGeom prst="rect">
            <a:avLst/>
          </a:prstGeom>
          <a:solidFill>
            <a:srgbClr val="80DDC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>
            <a:off x="204470" y="207645"/>
            <a:ext cx="1043940" cy="92392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400" b="0" cap="none" spc="-300" dirty="0">
                <a:solidFill>
                  <a:schemeClr val="bg1"/>
                </a:solidFill>
                <a:latin typeface="함초롬돋움" charset="0"/>
                <a:ea typeface="함초롬돋움" charset="0"/>
              </a:rPr>
              <a:t>05</a:t>
            </a:r>
            <a:endParaRPr lang="ko-KR" altLang="en-US" sz="5400" b="0" cap="none" dirty="0">
              <a:solidFill>
                <a:schemeClr val="bg1"/>
              </a:solidFill>
              <a:latin typeface="함초롬돋움" charset="0"/>
              <a:ea typeface="함초롬돋움" charset="0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1247775" y="543560"/>
            <a:ext cx="7777480" cy="4610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spc="-100" dirty="0">
                <a:ln w="9525" cap="flat" cmpd="sng">
                  <a:solidFill>
                    <a:schemeClr val="accent1"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charset="0"/>
                <a:ea typeface="함초롬돋움" charset="0"/>
              </a:rPr>
              <a:t>시스템 모듈 상세 설계</a:t>
            </a:r>
            <a:endParaRPr lang="ko-KR" altLang="en-US" sz="2400" b="0" cap="none" dirty="0">
              <a:ln w="9525" cap="flat" cmpd="sng">
                <a:solidFill>
                  <a:schemeClr val="accent1">
                    <a:alpha val="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함초롬돋움" charset="0"/>
              <a:ea typeface="함초롬돋움" charset="0"/>
            </a:endParaRPr>
          </a:p>
        </p:txBody>
      </p:sp>
      <p:sp>
        <p:nvSpPr>
          <p:cNvPr id="43" name="직사각형 42"/>
          <p:cNvSpPr>
            <a:spLocks/>
          </p:cNvSpPr>
          <p:nvPr/>
        </p:nvSpPr>
        <p:spPr>
          <a:xfrm>
            <a:off x="0" y="0"/>
            <a:ext cx="1248410" cy="1332230"/>
          </a:xfrm>
          <a:prstGeom prst="rect">
            <a:avLst/>
          </a:prstGeom>
          <a:solidFill>
            <a:schemeClr val="tx2">
              <a:lumMod val="50000"/>
              <a:alpha val="14915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4151630" y="574040"/>
            <a:ext cx="7134225" cy="39941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cap="none" dirty="0">
                <a:latin typeface="함초롬돋움" charset="0"/>
                <a:ea typeface="함초롬돋움" charset="0"/>
              </a:rPr>
              <a:t>- User Interface (관리자 모드 로그인시, QR코드 인식후)</a:t>
            </a:r>
            <a:endParaRPr lang="ko-KR" altLang="en-US" sz="2000" b="1" cap="none" dirty="0">
              <a:latin typeface="함초롬돋움" charset="0"/>
              <a:ea typeface="함초롬돋움" charset="0"/>
            </a:endParaRPr>
          </a:p>
        </p:txBody>
      </p:sp>
      <p:sp>
        <p:nvSpPr>
          <p:cNvPr id="47" name="도형 46"/>
          <p:cNvSpPr>
            <a:spLocks/>
          </p:cNvSpPr>
          <p:nvPr/>
        </p:nvSpPr>
        <p:spPr>
          <a:xfrm>
            <a:off x="5743575" y="3933825"/>
            <a:ext cx="659130" cy="688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48" name="그림 47" descr="C:/Users/ë°ìê·/AppData/Roaming/PolarisOffice/ETemp/8080_8938224/fImage110287102214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215" y="1540510"/>
            <a:ext cx="3858260" cy="5161280"/>
          </a:xfrm>
          <a:prstGeom prst="rect">
            <a:avLst/>
          </a:prstGeom>
          <a:noFill/>
        </p:spPr>
      </p:pic>
      <p:pic>
        <p:nvPicPr>
          <p:cNvPr id="49" name="그림 48" descr="C:/Users/ë°ìê·/AppData/Roaming/PolarisOffice/ETemp/8080_8938224/fImage295980910239358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" y="1555750"/>
            <a:ext cx="3858260" cy="5130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72031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grpSp>
        <p:nvGrpSpPr>
          <p:cNvPr id="47" name="그룹 46"/>
          <p:cNvGrpSpPr/>
          <p:nvPr/>
        </p:nvGrpSpPr>
        <p:grpSpPr>
          <a:xfrm>
            <a:off x="983432" y="2780928"/>
            <a:ext cx="2714644" cy="2226720"/>
            <a:chOff x="357158" y="1357298"/>
            <a:chExt cx="2714644" cy="2226720"/>
          </a:xfrm>
        </p:grpSpPr>
        <p:sp>
          <p:nvSpPr>
            <p:cNvPr id="48" name="직사각형 47"/>
            <p:cNvSpPr/>
            <p:nvPr/>
          </p:nvSpPr>
          <p:spPr>
            <a:xfrm>
              <a:off x="357158" y="3214686"/>
              <a:ext cx="271464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Android Studio </a:t>
              </a:r>
              <a:r>
                <a:rPr lang="en-US" altLang="ko-KR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2.2.2.0</a:t>
              </a:r>
              <a:endParaRPr lang="ko-KR" altLang="en-US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49" name="Picture 8" descr="C:\Users\onwoo\Pictures\android-studio-log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71472" y="1357298"/>
              <a:ext cx="2165322" cy="181271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2" name="그룹 1"/>
          <p:cNvGrpSpPr/>
          <p:nvPr/>
        </p:nvGrpSpPr>
        <p:grpSpPr>
          <a:xfrm>
            <a:off x="9017524" y="2405797"/>
            <a:ext cx="1800225" cy="2583909"/>
            <a:chOff x="6638945" y="1307578"/>
            <a:chExt cx="1800225" cy="2583909"/>
          </a:xfrm>
        </p:grpSpPr>
        <p:sp>
          <p:nvSpPr>
            <p:cNvPr id="54" name="직사각형 53"/>
            <p:cNvSpPr/>
            <p:nvPr/>
          </p:nvSpPr>
          <p:spPr>
            <a:xfrm>
              <a:off x="6710383" y="3522155"/>
              <a:ext cx="17145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MySQL</a:t>
              </a:r>
              <a:r>
                <a:rPr lang="en-US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5.7.16 </a:t>
              </a:r>
              <a:endParaRPr lang="ko-KR" altLang="en-US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55" name="Picture 10" descr="C:\Users\onwoo\Pictures\mysql.jpg"/>
            <p:cNvPicPr>
              <a:picLocks noChangeAspect="1" noChangeArrowheads="1"/>
            </p:cNvPicPr>
            <p:nvPr/>
          </p:nvPicPr>
          <p:blipFill rotWithShape="1">
            <a:blip r:embed="rId4" cstate="print"/>
            <a:srcRect b="17902"/>
            <a:stretch/>
          </p:blipFill>
          <p:spPr bwMode="auto">
            <a:xfrm>
              <a:off x="6638945" y="1307578"/>
              <a:ext cx="1800225" cy="221457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11" name="그룹 10"/>
          <p:cNvGrpSpPr/>
          <p:nvPr/>
        </p:nvGrpSpPr>
        <p:grpSpPr>
          <a:xfrm>
            <a:off x="5090158" y="2492896"/>
            <a:ext cx="2200275" cy="2950355"/>
            <a:chOff x="5072618" y="2289616"/>
            <a:chExt cx="2200275" cy="2950355"/>
          </a:xfrm>
        </p:grpSpPr>
        <p:sp>
          <p:nvSpPr>
            <p:cNvPr id="51" name="직사각형 50"/>
            <p:cNvSpPr/>
            <p:nvPr/>
          </p:nvSpPr>
          <p:spPr>
            <a:xfrm>
              <a:off x="5452106" y="4593640"/>
              <a:ext cx="163446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Apache 2.4</a:t>
              </a:r>
            </a:p>
            <a:p>
              <a:r>
                <a:rPr lang="en-US" altLang="ko-KR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&amp; </a:t>
              </a:r>
              <a:r>
                <a:rPr lang="en-US" altLang="ko-KR" dirty="0" err="1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php</a:t>
              </a:r>
              <a:r>
                <a:rPr lang="en-US" altLang="ko-KR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7.0.13</a:t>
              </a:r>
              <a:endParaRPr lang="ko-KR" altLang="en-US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52" name="Picture 9" descr="C:\Users\onwoo\Pictures\apache.PNG"/>
            <p:cNvPicPr>
              <a:picLocks noChangeAspect="1" noChangeArrowheads="1"/>
            </p:cNvPicPr>
            <p:nvPr/>
          </p:nvPicPr>
          <p:blipFill rotWithShape="1">
            <a:blip r:embed="rId5" cstate="print"/>
            <a:srcRect b="34871"/>
            <a:stretch/>
          </p:blipFill>
          <p:spPr bwMode="auto">
            <a:xfrm>
              <a:off x="5072618" y="2289616"/>
              <a:ext cx="2200275" cy="139580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59" name="Picture 11" descr="C:\Users\onwoo\Pictures\php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157667" y="3454646"/>
              <a:ext cx="2094075" cy="1413511"/>
            </a:xfrm>
            <a:prstGeom prst="rect">
              <a:avLst/>
            </a:prstGeom>
            <a:noFill/>
          </p:spPr>
        </p:pic>
      </p:grpSp>
      <p:cxnSp>
        <p:nvCxnSpPr>
          <p:cNvPr id="22" name="직선 화살표 연결선 21"/>
          <p:cNvCxnSpPr>
            <a:cxnSpLocks noChangeShapeType="1"/>
          </p:cNvCxnSpPr>
          <p:nvPr/>
        </p:nvCxnSpPr>
        <p:spPr bwMode="auto">
          <a:xfrm>
            <a:off x="7232344" y="368635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6" name="직선 화살표 연결선 25"/>
          <p:cNvCxnSpPr>
            <a:cxnSpLocks noChangeShapeType="1"/>
          </p:cNvCxnSpPr>
          <p:nvPr/>
        </p:nvCxnSpPr>
        <p:spPr bwMode="auto">
          <a:xfrm>
            <a:off x="3440469" y="368635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7" name="직선 화살표 연결선 26"/>
          <p:cNvCxnSpPr>
            <a:cxnSpLocks noChangeShapeType="1"/>
          </p:cNvCxnSpPr>
          <p:nvPr/>
        </p:nvCxnSpPr>
        <p:spPr bwMode="auto">
          <a:xfrm rot="10800000">
            <a:off x="3440469" y="416140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8" name="직선 화살표 연결선 27"/>
          <p:cNvCxnSpPr>
            <a:cxnSpLocks noChangeShapeType="1"/>
          </p:cNvCxnSpPr>
          <p:nvPr/>
        </p:nvCxnSpPr>
        <p:spPr bwMode="auto">
          <a:xfrm rot="10800000">
            <a:off x="7232672" y="416140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sp>
        <p:nvSpPr>
          <p:cNvPr id="20" name="TextBox 19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Software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1" name="이등변 삼각형 20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144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03331"/>
              </p:ext>
            </p:extLst>
          </p:nvPr>
        </p:nvGraphicFramePr>
        <p:xfrm>
          <a:off x="3167336" y="2090964"/>
          <a:ext cx="4232924" cy="2133600"/>
        </p:xfrm>
        <a:graphic>
          <a:graphicData uri="http://schemas.openxmlformats.org/drawingml/2006/table">
            <a:tbl>
              <a:tblPr firstCol="1">
                <a:tableStyleId>{ED083AE6-46FA-4A59-8FB0-9F97EB10719F}</a:tableStyleId>
              </a:tblPr>
              <a:tblGrid>
                <a:gridCol w="1139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CPU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Intel Core i5 – 4670 @ 3.40GHZ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Memory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Samsung DDR3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16GB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Graphic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Geforce</a:t>
                      </a:r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GTX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1060 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HDD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SSD 256GB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O/S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Windows 10 Home K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Tool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Android Studio 2.2.2.0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Language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Java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805419"/>
              </p:ext>
            </p:extLst>
          </p:nvPr>
        </p:nvGraphicFramePr>
        <p:xfrm>
          <a:off x="7199784" y="4437112"/>
          <a:ext cx="4232924" cy="2133600"/>
        </p:xfrm>
        <a:graphic>
          <a:graphicData uri="http://schemas.openxmlformats.org/drawingml/2006/table">
            <a:tbl>
              <a:tblPr firstCol="1">
                <a:tableStyleId>{ED083AE6-46FA-4A59-8FB0-9F97EB10719F}</a:tableStyleId>
              </a:tblPr>
              <a:tblGrid>
                <a:gridCol w="1139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CPU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pt-BR" altLang="ko-KR" sz="1400" dirty="0">
                          <a:effectLst/>
                        </a:rPr>
                        <a:t>ARM Cortex-A7</a:t>
                      </a:r>
                      <a:r>
                        <a:rPr lang="pt-BR" altLang="ko-KR" sz="1400" baseline="0" dirty="0">
                          <a:effectLst/>
                        </a:rPr>
                        <a:t> </a:t>
                      </a:r>
                      <a:r>
                        <a:rPr lang="pt-BR" altLang="ko-KR" sz="1400" dirty="0">
                          <a:effectLst/>
                        </a:rPr>
                        <a:t>MP4 1.3 GHz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Memory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1.5 GB LPDDR3 SDRAM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Graphic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ffectLst/>
                        </a:rPr>
                        <a:t>ARM Mali-T720 667 MHz 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HDD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16GB </a:t>
                      </a:r>
                      <a:r>
                        <a:rPr lang="ko-KR" altLang="en-US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내장메모리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O/S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KitKat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(4.4)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Tool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Android Studio 2.2.2.0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Language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Java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2090964"/>
            <a:ext cx="1895872" cy="21336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4437112"/>
            <a:ext cx="3456384" cy="2133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Hardware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이등변 삼각형 1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337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sp>
        <p:nvSpPr>
          <p:cNvPr id="24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 fontScale="85000" lnSpcReduction="20000"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Android Studio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를 이용한 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Android app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구현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안드로이드 버전은 점유율이 가장 높은 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KitKat(4.4)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선택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QR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코드는 회원가입시 자동으로 생성되게 구현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Web server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와 </a:t>
            </a: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json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이용해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과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MySQL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사이 데이터 전송 및 수신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전체적인 한 루프의 작동을 확인하기 위해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localhost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 진행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소스파일 암호화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Database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학생 테이블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적립금 테이블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관리자 테이블 등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필요한 테이블들을 구성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 후에 </a:t>
            </a: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phpMyAdmin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을 이용해 테이블을 손쉽게 관리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회원가입후 데이터베이스에 저장되는 패스워드는 암호화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822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07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데모 환경 설계</a:t>
            </a:r>
          </a:p>
        </p:txBody>
      </p:sp>
      <p:sp>
        <p:nvSpPr>
          <p:cNvPr id="24" name="내용 개체 틀 2"/>
          <p:cNvSpPr>
            <a:spLocks noGrp="1"/>
          </p:cNvSpPr>
          <p:nvPr>
            <p:ph idx="1"/>
          </p:nvPr>
        </p:nvSpPr>
        <p:spPr>
          <a:xfrm>
            <a:off x="204192" y="1428750"/>
            <a:ext cx="11868472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노트북에 웹서버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MySQL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을 연동하여 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Localhost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 진행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0" indent="0">
              <a:buClr>
                <a:srgbClr val="80DDC2"/>
              </a:buClr>
              <a:buNone/>
            </a:pP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①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QR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코드 인증 과정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0" indent="0">
              <a:buClr>
                <a:srgbClr val="80DDC2"/>
              </a:buClr>
              <a:buNone/>
            </a:pP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②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인증 후 적립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기타 기능 데모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077" y="2784921"/>
            <a:ext cx="1656184" cy="165618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752" y="5289226"/>
            <a:ext cx="1468207" cy="14018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464" y="5289226"/>
            <a:ext cx="1401800" cy="14018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321" y="3429000"/>
            <a:ext cx="2296268" cy="2296268"/>
          </a:xfrm>
          <a:prstGeom prst="rect">
            <a:avLst/>
          </a:prstGeom>
        </p:spPr>
      </p:pic>
      <p:cxnSp>
        <p:nvCxnSpPr>
          <p:cNvPr id="15" name="직선 연결선 14"/>
          <p:cNvCxnSpPr>
            <a:cxnSpLocks/>
          </p:cNvCxnSpPr>
          <p:nvPr/>
        </p:nvCxnSpPr>
        <p:spPr>
          <a:xfrm>
            <a:off x="8807169" y="4289102"/>
            <a:ext cx="0" cy="57606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cxnSpLocks/>
          </p:cNvCxnSpPr>
          <p:nvPr/>
        </p:nvCxnSpPr>
        <p:spPr>
          <a:xfrm>
            <a:off x="7714481" y="4865166"/>
            <a:ext cx="2185375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9899856" y="4865165"/>
            <a:ext cx="0" cy="424061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7714481" y="4865165"/>
            <a:ext cx="0" cy="424061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3863752" y="4249077"/>
            <a:ext cx="320671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cxnSpLocks/>
          </p:cNvCxnSpPr>
          <p:nvPr/>
        </p:nvCxnSpPr>
        <p:spPr>
          <a:xfrm flipH="1">
            <a:off x="3863752" y="5077195"/>
            <a:ext cx="320671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80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08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업무 분담</a:t>
            </a:r>
          </a:p>
        </p:txBody>
      </p:sp>
      <p:graphicFrame>
        <p:nvGraphicFramePr>
          <p:cNvPr id="8" name="Group 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1982180"/>
              </p:ext>
            </p:extLst>
          </p:nvPr>
        </p:nvGraphicFramePr>
        <p:xfrm>
          <a:off x="1688615" y="2276872"/>
          <a:ext cx="8814770" cy="3888569"/>
        </p:xfrm>
        <a:graphic>
          <a:graphicData uri="http://schemas.openxmlformats.org/drawingml/2006/table">
            <a:tbl>
              <a:tblPr/>
              <a:tblGrid>
                <a:gridCol w="123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43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6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69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13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신동진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백찬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박영규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</a:t>
                      </a: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동전관리 시스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템 주요기능 설계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3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      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및 </a:t>
                      </a:r>
                      <a:endParaRPr lang="en-US" altLang="ko-KR" sz="1400" kern="1200" baseline="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Database 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설계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702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      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 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및 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DB 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Web, DB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연동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</a:t>
                      </a:r>
                    </a:p>
                    <a:p>
                      <a:pPr algn="ctr"/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학생 모드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제작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</a:t>
                      </a:r>
                    </a:p>
                    <a:p>
                      <a:pPr algn="ctr"/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관리자 모드 제작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011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테스트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400" b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테스트 및 유지보수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633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09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종합설계 수행일정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22278"/>
              </p:ext>
            </p:extLst>
          </p:nvPr>
        </p:nvGraphicFramePr>
        <p:xfrm>
          <a:off x="1254176" y="1548569"/>
          <a:ext cx="9696400" cy="5120791"/>
        </p:xfrm>
        <a:graphic>
          <a:graphicData uri="http://schemas.openxmlformats.org/drawingml/2006/table">
            <a:tbl>
              <a:tblPr/>
              <a:tblGrid>
                <a:gridCol w="1815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6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6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7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89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61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483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671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항목</a:t>
                      </a:r>
                    </a:p>
                  </a:txBody>
                  <a:tcPr marL="16317" marR="16317" marT="16311" marB="16311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추진 사항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12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4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5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6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7~9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32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주제에 따른 사전조사</a:t>
                      </a: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 </a:t>
                      </a: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제안서작성 및 발표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요구사항 정의 및 분석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요구사항 분석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분석된 자료를 바탕으로 요구사항 정의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설계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설계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설계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구현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개발</a:t>
                      </a:r>
                      <a:endParaRPr lang="en-US" altLang="ko-KR" sz="1200" kern="1200" baseline="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구축</a:t>
                      </a:r>
                      <a:endParaRPr lang="ko-KR" altLang="en-US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및 테스트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과 시스템 통합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전체 시스템 테스트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유지보수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테스트 과정에서 생기는 문제점 보완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361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최종 검토 및 발표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졸업작품 보고서</a:t>
                      </a: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, Application</a:t>
                      </a: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사용 매뉴얼 작성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최종점검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발표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202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10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GitHub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247800" y="1444668"/>
            <a:ext cx="4867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https://github.com/DongJinShin/Capstone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800" y="1917900"/>
            <a:ext cx="9477375" cy="475146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589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설계 개요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연구 개발 배경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현대사회에서의 동전의 가치 하락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현금거래 후 남게 되는 동전에 대한 분실 증가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동전을 활용할 수 있는 방안을 모색하게 됨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marL="457200" lvl="1" indent="0"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연구 개발 목표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 개발의 목표는 잔돈을 소지하는 불필요한 행동을 어플을 사용하여 처리해주며 쉽게 잃어버리거나 방치되는 동전을 유용하게 쓸 수 있도록 해준다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/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51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 및 참고 문헌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8113094" y="5857839"/>
            <a:ext cx="3655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『</a:t>
            </a:r>
            <a:r>
              <a:rPr lang="en-US" altLang="ko-KR" b="1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PHP+MySQL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웹 개발 마스터 북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』 </a:t>
            </a:r>
          </a:p>
          <a:p>
            <a:r>
              <a:rPr lang="ko-KR" altLang="en-US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나가타요리노부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남가람북스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2016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4851499"/>
            <a:ext cx="1513038" cy="16023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직사각형 16"/>
          <p:cNvSpPr/>
          <p:nvPr/>
        </p:nvSpPr>
        <p:spPr>
          <a:xfrm>
            <a:off x="6138079" y="20909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『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안드로이드 서버 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MySQL 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연동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』</a:t>
            </a:r>
            <a:endParaRPr lang="en-US" altLang="ko-KR" dirty="0"/>
          </a:p>
          <a:p>
            <a:r>
              <a:rPr lang="ko-KR" altLang="en-US" dirty="0"/>
              <a:t>http://www.androidhive.info/2012/05/how-to-connect-android-with-php-mysql/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138079" y="318103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『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바코드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RFID, QR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코드에 대한 이해와 비교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』</a:t>
            </a:r>
          </a:p>
          <a:p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저자명 정태민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hlinkClick r:id="rId4"/>
              </a:rPr>
              <a:t> 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발행처 고려대학교 대학원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발행년도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년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http://www.riss.kr/link?id=E973851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83182" y="5066851"/>
            <a:ext cx="3948490" cy="36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QR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코드를 생성하여 인증하는 기술 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1247800" y="2636912"/>
            <a:ext cx="2570094" cy="2354408"/>
          </a:xfrm>
          <a:prstGeom prst="rect">
            <a:avLst/>
          </a:prstGeom>
          <a:ln w="38100">
            <a:solidFill>
              <a:schemeClr val="accent1"/>
            </a:solidFill>
            <a:prstDash val="solid"/>
          </a:ln>
        </p:spPr>
      </p:pic>
      <p:sp>
        <p:nvSpPr>
          <p:cNvPr id="18" name="직사각형 17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</a:t>
            </a:r>
          </a:p>
        </p:txBody>
      </p:sp>
      <p:sp>
        <p:nvSpPr>
          <p:cNvPr id="23" name="이등변 삼각형 22"/>
          <p:cNvSpPr/>
          <p:nvPr/>
        </p:nvSpPr>
        <p:spPr>
          <a:xfrm rot="5400000">
            <a:off x="6147014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538052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참고 문헌</a:t>
            </a:r>
          </a:p>
        </p:txBody>
      </p:sp>
    </p:spTree>
    <p:extLst>
      <p:ext uri="{BB962C8B-B14F-4D97-AF65-F5344CB8AC3E}">
        <p14:creationId xmlns:p14="http://schemas.microsoft.com/office/powerpoint/2010/main" val="1587494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설계 개요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연구 개발 효과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어플을 사용함으로써 동전을 소지하는 귀찮음을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쉽게 잃어 버리거나 흘리는 동전의 낭비를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판매자는 미리 거스름돈을 준비해야 하는 걱정을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판매자는 소비자의 동전을 저축하여 현금을 확보하고 다른 경제적 활동 비용으로 쓸 수 있다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이로 인해 현금의 유동성이 증가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marL="457200" lvl="1" indent="0"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0" indent="0">
              <a:buClr>
                <a:srgbClr val="80DDC2"/>
              </a:buClr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556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내용 개체 틀 5"/>
          <p:cNvPicPr>
            <a:picLocks noGrp="1"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9175228" y="1676419"/>
            <a:ext cx="2465388" cy="3649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텍스트 개체 틀 2"/>
          <p:cNvSpPr>
            <a:spLocks noGrp="1"/>
          </p:cNvSpPr>
          <p:nvPr/>
        </p:nvSpPr>
        <p:spPr bwMode="gray">
          <a:xfrm>
            <a:off x="612748" y="1680141"/>
            <a:ext cx="5627268" cy="4691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None/>
              <a:defRPr sz="14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None/>
              <a:defRPr sz="1200">
                <a:solidFill>
                  <a:schemeClr val="tx1"/>
                </a:solidFill>
                <a:latin typeface="Arial" charset="0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None/>
              <a:defRPr sz="1000">
                <a:solidFill>
                  <a:schemeClr val="tx1"/>
                </a:solidFill>
                <a:latin typeface="Arial" charset="0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latinLnBrk="1" hangingPunct="1">
              <a:spcBef>
                <a:spcPct val="0"/>
              </a:spcBef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Syrup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endParaRPr lang="en-US" altLang="ko-KR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‘SK Planet’</a:t>
            </a: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에서 제공하는 어플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적립한 포인트 확인 및 사용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본인의 멤버십 회사의</a:t>
            </a: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각종 이벤트 확인</a:t>
            </a:r>
            <a:endParaRPr lang="en-US" altLang="ko-KR" sz="1800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endParaRPr lang="en-US" altLang="ko-KR" sz="1800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 어플과 차이점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‘Syrup’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은 포인트를 보여주고</a:t>
            </a: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쓰지만 우리는 현금 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자체를 적립하고  쓸 수 있다는 점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1" name="내용 개체 틀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6240016" y="1676419"/>
            <a:ext cx="2784648" cy="451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7"/>
          <p:cNvSpPr txBox="1"/>
          <p:nvPr/>
        </p:nvSpPr>
        <p:spPr>
          <a:xfrm>
            <a:off x="612748" y="5686492"/>
            <a:ext cx="11027868" cy="70788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#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이와 유사한 기능만 가지고 이름이 다른 어플들이 대다수임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예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 Clip,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각 통신사별 멤버십 어플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…</a:t>
            </a:r>
          </a:p>
          <a:p>
            <a:pPr>
              <a:defRPr/>
            </a:pP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즉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우리가 개발할 동전을 활용하는 어플은 존재하지 않음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20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168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</a:p>
        </p:txBody>
      </p:sp>
      <p:sp>
        <p:nvSpPr>
          <p:cNvPr id="13" name="텍스트 개체 틀 2"/>
          <p:cNvSpPr>
            <a:spLocks noGrp="1"/>
          </p:cNvSpPr>
          <p:nvPr/>
        </p:nvSpPr>
        <p:spPr bwMode="gray">
          <a:xfrm>
            <a:off x="571472" y="1674583"/>
            <a:ext cx="5349673" cy="3560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None/>
              <a:defRPr sz="14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None/>
              <a:defRPr sz="1200">
                <a:solidFill>
                  <a:schemeClr val="tx1"/>
                </a:solidFill>
                <a:latin typeface="Arial" charset="0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None/>
              <a:defRPr sz="1000">
                <a:solidFill>
                  <a:schemeClr val="tx1"/>
                </a:solidFill>
                <a:latin typeface="Arial" charset="0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342900" indent="-342900"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없는 사회</a:t>
            </a:r>
            <a:r>
              <a:rPr lang="en-US" altLang="ko-KR" sz="24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(coinless society)’</a:t>
            </a:r>
          </a:p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국내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한국은행에서 편의점 잔돈을 교통카드에 충전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해주는 서비스가 시작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해외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프랑스는 지난해 일정 금액 이상의 현금 거래를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전면 금지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스웨덴은 소매점의 현금 결제 거부를 합법화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617508" y="5445112"/>
            <a:ext cx="11026043" cy="101566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#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민간에서는 이미 동전 사용을 없애려는 시도들이 이어짐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일부 편의점은 잔돈을 네이버페이 등의 포인트로 적립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KB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국민은행도 지난달 초부터 고객이 영업점에서 현금으로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공과금이나 등록금을 납부하고 생긴 거스름돈을 고객 계좌로 입금해주고 있다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20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21145" y="1676419"/>
            <a:ext cx="5653760" cy="31460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118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03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시나리오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화살표 연결선 69"/>
          <p:cNvCxnSpPr>
            <a:cxnSpLocks noChangeShapeType="1"/>
            <a:stCxn id="22" idx="3"/>
          </p:cNvCxnSpPr>
          <p:nvPr/>
        </p:nvCxnSpPr>
        <p:spPr bwMode="auto">
          <a:xfrm>
            <a:off x="2829897" y="3123183"/>
            <a:ext cx="2859218" cy="881881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71" name="직선 화살표 연결선 70"/>
          <p:cNvCxnSpPr>
            <a:cxnSpLocks noChangeShapeType="1"/>
            <a:stCxn id="2" idx="3"/>
          </p:cNvCxnSpPr>
          <p:nvPr/>
        </p:nvCxnSpPr>
        <p:spPr bwMode="auto">
          <a:xfrm flipV="1">
            <a:off x="2832156" y="4427057"/>
            <a:ext cx="2856959" cy="800123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73" name="TextBox 25"/>
          <p:cNvSpPr txBox="1">
            <a:spLocks noChangeArrowheads="1"/>
          </p:cNvSpPr>
          <p:nvPr/>
        </p:nvSpPr>
        <p:spPr bwMode="auto">
          <a:xfrm>
            <a:off x="1343472" y="5951617"/>
            <a:ext cx="160933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Administrator</a:t>
            </a:r>
          </a:p>
        </p:txBody>
      </p:sp>
      <p:sp>
        <p:nvSpPr>
          <p:cNvPr id="74" name="TextBox 26"/>
          <p:cNvSpPr txBox="1">
            <a:spLocks noChangeArrowheads="1"/>
          </p:cNvSpPr>
          <p:nvPr/>
        </p:nvSpPr>
        <p:spPr bwMode="auto">
          <a:xfrm>
            <a:off x="5771683" y="5183908"/>
            <a:ext cx="13072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Web server</a:t>
            </a:r>
          </a:p>
        </p:txBody>
      </p:sp>
      <p:sp>
        <p:nvSpPr>
          <p:cNvPr id="75" name="TextBox 27"/>
          <p:cNvSpPr txBox="1">
            <a:spLocks noChangeArrowheads="1"/>
          </p:cNvSpPr>
          <p:nvPr/>
        </p:nvSpPr>
        <p:spPr bwMode="auto">
          <a:xfrm>
            <a:off x="9935874" y="5183908"/>
            <a:ext cx="1214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Database</a:t>
            </a:r>
          </a:p>
        </p:txBody>
      </p:sp>
      <p:pic>
        <p:nvPicPr>
          <p:cNvPr id="78" name="Picture 2" descr="C:\Users\onwoo\Pictures\data-base-md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21563" y="3367873"/>
            <a:ext cx="1428760" cy="1953236"/>
          </a:xfrm>
          <a:prstGeom prst="rect">
            <a:avLst/>
          </a:prstGeom>
          <a:noFill/>
        </p:spPr>
      </p:pic>
      <p:pic>
        <p:nvPicPr>
          <p:cNvPr id="79" name="Picture 3" descr="C:\Users\onwoo\Pictures\1206565111596066563ericlemerdy_Server_1_svg_m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71683" y="3234466"/>
            <a:ext cx="1264764" cy="1949442"/>
          </a:xfrm>
          <a:prstGeom prst="rect">
            <a:avLst/>
          </a:prstGeom>
          <a:noFill/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731" y="4502743"/>
            <a:ext cx="1486425" cy="1448874"/>
          </a:xfrm>
          <a:prstGeom prst="rect">
            <a:avLst/>
          </a:prstGeom>
        </p:spPr>
      </p:pic>
      <p:sp>
        <p:nvSpPr>
          <p:cNvPr id="21" name="TextBox 25"/>
          <p:cNvSpPr txBox="1">
            <a:spLocks noChangeArrowheads="1"/>
          </p:cNvSpPr>
          <p:nvPr/>
        </p:nvSpPr>
        <p:spPr bwMode="auto">
          <a:xfrm>
            <a:off x="1343472" y="3798784"/>
            <a:ext cx="150019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Student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2398746"/>
            <a:ext cx="1486425" cy="1448874"/>
          </a:xfrm>
          <a:prstGeom prst="rect">
            <a:avLst/>
          </a:prstGeom>
        </p:spPr>
      </p:pic>
      <p:cxnSp>
        <p:nvCxnSpPr>
          <p:cNvPr id="35" name="직선 화살표 연결선 34"/>
          <p:cNvCxnSpPr>
            <a:cxnSpLocks noChangeShapeType="1"/>
          </p:cNvCxnSpPr>
          <p:nvPr/>
        </p:nvCxnSpPr>
        <p:spPr bwMode="auto">
          <a:xfrm rot="10800000">
            <a:off x="2829897" y="3327957"/>
            <a:ext cx="2859218" cy="881881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36" name="직선 화살표 연결선 35"/>
          <p:cNvCxnSpPr>
            <a:cxnSpLocks noChangeShapeType="1"/>
          </p:cNvCxnSpPr>
          <p:nvPr/>
        </p:nvCxnSpPr>
        <p:spPr bwMode="auto">
          <a:xfrm rot="10800000" flipV="1">
            <a:off x="2832156" y="4633701"/>
            <a:ext cx="2856959" cy="800123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24" name="TextBox 23"/>
          <p:cNvSpPr txBox="1"/>
          <p:nvPr/>
        </p:nvSpPr>
        <p:spPr>
          <a:xfrm rot="1021516">
            <a:off x="3737035" y="3258765"/>
            <a:ext cx="16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요청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42971" y="337154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요청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842970" y="3935571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응답</a:t>
            </a:r>
          </a:p>
        </p:txBody>
      </p:sp>
      <p:sp>
        <p:nvSpPr>
          <p:cNvPr id="46" name="TextBox 45"/>
          <p:cNvSpPr txBox="1"/>
          <p:nvPr/>
        </p:nvSpPr>
        <p:spPr>
          <a:xfrm rot="1060674">
            <a:off x="3532646" y="3809283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응답</a:t>
            </a:r>
          </a:p>
        </p:txBody>
      </p:sp>
      <p:sp>
        <p:nvSpPr>
          <p:cNvPr id="47" name="TextBox 46"/>
          <p:cNvSpPr txBox="1"/>
          <p:nvPr/>
        </p:nvSpPr>
        <p:spPr>
          <a:xfrm rot="20657429">
            <a:off x="4018566" y="5035743"/>
            <a:ext cx="64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</a:t>
            </a:r>
          </a:p>
        </p:txBody>
      </p:sp>
      <p:sp>
        <p:nvSpPr>
          <p:cNvPr id="48" name="TextBox 47"/>
          <p:cNvSpPr txBox="1"/>
          <p:nvPr/>
        </p:nvSpPr>
        <p:spPr>
          <a:xfrm rot="20657429">
            <a:off x="3446115" y="4432536"/>
            <a:ext cx="1700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 및 조회</a:t>
            </a:r>
          </a:p>
        </p:txBody>
      </p:sp>
      <p:cxnSp>
        <p:nvCxnSpPr>
          <p:cNvPr id="49" name="직선 화살표 연결선 48"/>
          <p:cNvCxnSpPr>
            <a:cxnSpLocks noChangeShapeType="1"/>
          </p:cNvCxnSpPr>
          <p:nvPr/>
        </p:nvCxnSpPr>
        <p:spPr bwMode="auto">
          <a:xfrm flipV="1">
            <a:off x="727728" y="5227180"/>
            <a:ext cx="833267" cy="966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cxnSp>
        <p:nvCxnSpPr>
          <p:cNvPr id="26" name="직선 연결선 25"/>
          <p:cNvCxnSpPr/>
          <p:nvPr/>
        </p:nvCxnSpPr>
        <p:spPr>
          <a:xfrm flipH="1">
            <a:off x="738850" y="3092619"/>
            <a:ext cx="82214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 flipH="1" flipV="1">
            <a:off x="738850" y="3092619"/>
            <a:ext cx="5778" cy="213456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727728" y="4032607"/>
            <a:ext cx="71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인증</a:t>
            </a:r>
          </a:p>
        </p:txBody>
      </p:sp>
      <p:cxnSp>
        <p:nvCxnSpPr>
          <p:cNvPr id="84" name="직선 화살표 연결선 83"/>
          <p:cNvCxnSpPr>
            <a:cxnSpLocks noChangeShapeType="1"/>
          </p:cNvCxnSpPr>
          <p:nvPr/>
        </p:nvCxnSpPr>
        <p:spPr bwMode="auto">
          <a:xfrm>
            <a:off x="7095078" y="4764538"/>
            <a:ext cx="2790049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85" name="TextBox 84"/>
          <p:cNvSpPr txBox="1"/>
          <p:nvPr/>
        </p:nvSpPr>
        <p:spPr>
          <a:xfrm>
            <a:off x="8076163" y="4397501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</a:t>
            </a:r>
          </a:p>
        </p:txBody>
      </p:sp>
      <p:cxnSp>
        <p:nvCxnSpPr>
          <p:cNvPr id="86" name="직선 화살표 연결선 85"/>
          <p:cNvCxnSpPr>
            <a:cxnSpLocks noChangeShapeType="1"/>
          </p:cNvCxnSpPr>
          <p:nvPr/>
        </p:nvCxnSpPr>
        <p:spPr bwMode="auto">
          <a:xfrm rot="10800000">
            <a:off x="7061662" y="4915031"/>
            <a:ext cx="2790049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87" name="TextBox 86"/>
          <p:cNvSpPr txBox="1"/>
          <p:nvPr/>
        </p:nvSpPr>
        <p:spPr>
          <a:xfrm>
            <a:off x="8104620" y="4936970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</a:t>
            </a:r>
          </a:p>
        </p:txBody>
      </p:sp>
      <p:cxnSp>
        <p:nvCxnSpPr>
          <p:cNvPr id="89" name="직선 화살표 연결선 88"/>
          <p:cNvCxnSpPr>
            <a:cxnSpLocks noChangeShapeType="1"/>
          </p:cNvCxnSpPr>
          <p:nvPr/>
        </p:nvCxnSpPr>
        <p:spPr bwMode="auto">
          <a:xfrm flipV="1">
            <a:off x="9356359" y="1824322"/>
            <a:ext cx="994192" cy="6459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90" name="직선 화살표 연결선 89"/>
          <p:cNvCxnSpPr>
            <a:cxnSpLocks noChangeShapeType="1"/>
          </p:cNvCxnSpPr>
          <p:nvPr/>
        </p:nvCxnSpPr>
        <p:spPr bwMode="auto">
          <a:xfrm>
            <a:off x="9356359" y="2141318"/>
            <a:ext cx="994192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91" name="TextBox 90"/>
          <p:cNvSpPr txBox="1"/>
          <p:nvPr/>
        </p:nvSpPr>
        <p:spPr>
          <a:xfrm>
            <a:off x="10322230" y="1620156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Student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0322230" y="1986264"/>
            <a:ext cx="1698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Administrator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cxnSp>
        <p:nvCxnSpPr>
          <p:cNvPr id="38" name="직선 화살표 연결선 37"/>
          <p:cNvCxnSpPr>
            <a:cxnSpLocks noChangeShapeType="1"/>
          </p:cNvCxnSpPr>
          <p:nvPr/>
        </p:nvCxnSpPr>
        <p:spPr bwMode="auto">
          <a:xfrm>
            <a:off x="7095078" y="3740881"/>
            <a:ext cx="2790049" cy="0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40" name="직선 화살표 연결선 39"/>
          <p:cNvCxnSpPr>
            <a:cxnSpLocks noChangeShapeType="1"/>
          </p:cNvCxnSpPr>
          <p:nvPr/>
        </p:nvCxnSpPr>
        <p:spPr bwMode="auto">
          <a:xfrm rot="10800000">
            <a:off x="7078914" y="3891374"/>
            <a:ext cx="2790049" cy="0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13095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905" y="2985006"/>
            <a:ext cx="4090320" cy="24908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59" y="4322510"/>
            <a:ext cx="799034" cy="1234620"/>
          </a:xfrm>
          <a:prstGeom prst="rect">
            <a:avLst/>
          </a:prstGeom>
        </p:spPr>
      </p:pic>
      <p:pic>
        <p:nvPicPr>
          <p:cNvPr id="114" name="그림 1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685" y="4322510"/>
            <a:ext cx="799034" cy="1234620"/>
          </a:xfrm>
          <a:prstGeom prst="rect">
            <a:avLst/>
          </a:prstGeom>
        </p:spPr>
      </p:pic>
      <p:cxnSp>
        <p:nvCxnSpPr>
          <p:cNvPr id="125" name="연결선: 구부러짐 124"/>
          <p:cNvCxnSpPr>
            <a:cxnSpLocks/>
          </p:cNvCxnSpPr>
          <p:nvPr/>
        </p:nvCxnSpPr>
        <p:spPr>
          <a:xfrm flipV="1">
            <a:off x="1502576" y="2011527"/>
            <a:ext cx="7349703" cy="2741814"/>
          </a:xfrm>
          <a:prstGeom prst="curvedConnector3">
            <a:avLst>
              <a:gd name="adj1" fmla="val -530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연결선: 구부러짐 128"/>
          <p:cNvCxnSpPr>
            <a:cxnSpLocks/>
            <a:stCxn id="114" idx="3"/>
          </p:cNvCxnSpPr>
          <p:nvPr/>
        </p:nvCxnSpPr>
        <p:spPr>
          <a:xfrm>
            <a:off x="2821719" y="4939820"/>
            <a:ext cx="6021501" cy="982172"/>
          </a:xfrm>
          <a:prstGeom prst="curvedConnector3">
            <a:avLst>
              <a:gd name="adj1" fmla="val 10157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0" name="그림 1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594" y="1358479"/>
            <a:ext cx="4090320" cy="2855728"/>
          </a:xfrm>
          <a:prstGeom prst="rect">
            <a:avLst/>
          </a:prstGeom>
        </p:spPr>
      </p:pic>
      <p:sp>
        <p:nvSpPr>
          <p:cNvPr id="143" name="직사각형 142"/>
          <p:cNvSpPr/>
          <p:nvPr/>
        </p:nvSpPr>
        <p:spPr>
          <a:xfrm>
            <a:off x="9057605" y="2984388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</a:p>
        </p:txBody>
      </p:sp>
      <p:sp>
        <p:nvSpPr>
          <p:cNvPr id="148" name="직사각형 147"/>
          <p:cNvSpPr/>
          <p:nvPr/>
        </p:nvSpPr>
        <p:spPr>
          <a:xfrm>
            <a:off x="9057605" y="3299444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조회</a:t>
            </a: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594" y="4322510"/>
            <a:ext cx="4090320" cy="2490866"/>
          </a:xfrm>
          <a:prstGeom prst="rect">
            <a:avLst/>
          </a:prstGeom>
        </p:spPr>
      </p:pic>
      <p:sp>
        <p:nvSpPr>
          <p:cNvPr id="138" name="직사각형 137"/>
          <p:cNvSpPr/>
          <p:nvPr/>
        </p:nvSpPr>
        <p:spPr>
          <a:xfrm>
            <a:off x="9129714" y="4610851"/>
            <a:ext cx="1678080" cy="1286062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1" name="그림 1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594" y="4694998"/>
            <a:ext cx="1473984" cy="1129645"/>
          </a:xfrm>
          <a:prstGeom prst="rect">
            <a:avLst/>
          </a:prstGeom>
          <a:ln>
            <a:noFill/>
          </a:ln>
        </p:spPr>
      </p:pic>
      <p:cxnSp>
        <p:nvCxnSpPr>
          <p:cNvPr id="144" name="직선 화살표 연결선 143"/>
          <p:cNvCxnSpPr>
            <a:cxnSpLocks noChangeShapeType="1"/>
            <a:endCxn id="138" idx="1"/>
          </p:cNvCxnSpPr>
          <p:nvPr/>
        </p:nvCxnSpPr>
        <p:spPr bwMode="auto">
          <a:xfrm>
            <a:off x="8140781" y="5253882"/>
            <a:ext cx="988933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150" name="직사각형 149"/>
          <p:cNvSpPr/>
          <p:nvPr/>
        </p:nvSpPr>
        <p:spPr>
          <a:xfrm>
            <a:off x="9057605" y="6245515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조회</a:t>
            </a:r>
          </a:p>
        </p:txBody>
      </p:sp>
      <p:sp>
        <p:nvSpPr>
          <p:cNvPr id="151" name="직사각형 150"/>
          <p:cNvSpPr/>
          <p:nvPr/>
        </p:nvSpPr>
        <p:spPr>
          <a:xfrm>
            <a:off x="9057605" y="5934819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현재 적립금</a:t>
            </a:r>
          </a:p>
        </p:txBody>
      </p:sp>
      <p:cxnSp>
        <p:nvCxnSpPr>
          <p:cNvPr id="145" name="직선 연결선 144"/>
          <p:cNvCxnSpPr>
            <a:cxnSpLocks/>
          </p:cNvCxnSpPr>
          <p:nvPr/>
        </p:nvCxnSpPr>
        <p:spPr>
          <a:xfrm flipH="1">
            <a:off x="8140781" y="2715945"/>
            <a:ext cx="916824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>
            <a:cxnSpLocks/>
          </p:cNvCxnSpPr>
          <p:nvPr/>
        </p:nvCxnSpPr>
        <p:spPr>
          <a:xfrm flipV="1">
            <a:off x="8140781" y="2715945"/>
            <a:ext cx="0" cy="253793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1098926" y="3550566"/>
            <a:ext cx="1718658" cy="65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관리 시스템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" name="이등변 삼각형 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9" t="39720" r="24387" b="40180"/>
          <a:stretch/>
        </p:blipFill>
        <p:spPr>
          <a:xfrm>
            <a:off x="1549238" y="4240669"/>
            <a:ext cx="818034" cy="36004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101" y="2985006"/>
            <a:ext cx="4090320" cy="2490866"/>
          </a:xfrm>
          <a:prstGeom prst="rect">
            <a:avLst/>
          </a:prstGeom>
        </p:spPr>
      </p:pic>
      <p:sp>
        <p:nvSpPr>
          <p:cNvPr id="34" name="직사각형 33"/>
          <p:cNvSpPr/>
          <p:nvPr/>
        </p:nvSpPr>
        <p:spPr>
          <a:xfrm>
            <a:off x="4350614" y="3254166"/>
            <a:ext cx="1822293" cy="15855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회원가입 페이지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 dirty="0">
                <a:solidFill>
                  <a:schemeClr val="tx1"/>
                </a:solidFill>
              </a:rPr>
              <a:t>자동등록방지 숫자코드 입력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sz="1400" dirty="0">
                <a:solidFill>
                  <a:schemeClr val="tx1"/>
                </a:solidFill>
              </a:rPr>
              <a:t>E-Mail</a:t>
            </a:r>
            <a:r>
              <a:rPr lang="ko-KR" altLang="en-US" sz="1400" dirty="0">
                <a:solidFill>
                  <a:schemeClr val="tx1"/>
                </a:solidFill>
              </a:rPr>
              <a:t> 인증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이용해서 보안 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6496816" y="4694998"/>
            <a:ext cx="829704" cy="810330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9069466" y="1664512"/>
            <a:ext cx="1810432" cy="127006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</p:pic>
      <p:cxnSp>
        <p:nvCxnSpPr>
          <p:cNvPr id="46" name="연결선: 구부러짐 45"/>
          <p:cNvCxnSpPr>
            <a:cxnSpLocks/>
            <a:endCxn id="45" idx="1"/>
          </p:cNvCxnSpPr>
          <p:nvPr/>
        </p:nvCxnSpPr>
        <p:spPr>
          <a:xfrm rot="5400000" flipH="1" flipV="1">
            <a:off x="6809165" y="2402050"/>
            <a:ext cx="2362804" cy="2157798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3" idx="3"/>
          </p:cNvCxnSpPr>
          <p:nvPr/>
        </p:nvCxnSpPr>
        <p:spPr>
          <a:xfrm>
            <a:off x="2367272" y="4420689"/>
            <a:ext cx="18199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cxnSpLocks noChangeShapeType="1"/>
          </p:cNvCxnSpPr>
          <p:nvPr/>
        </p:nvCxnSpPr>
        <p:spPr bwMode="auto">
          <a:xfrm>
            <a:off x="5261760" y="5085184"/>
            <a:ext cx="1226726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cxnSp>
        <p:nvCxnSpPr>
          <p:cNvPr id="65" name="직선 연결선 64"/>
          <p:cNvCxnSpPr>
            <a:cxnSpLocks/>
          </p:cNvCxnSpPr>
          <p:nvPr/>
        </p:nvCxnSpPr>
        <p:spPr>
          <a:xfrm flipV="1">
            <a:off x="5272529" y="4869160"/>
            <a:ext cx="0" cy="21602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 flipV="1">
            <a:off x="5879976" y="4538663"/>
            <a:ext cx="0" cy="2454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9057605" y="3616599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선물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280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52802" y="3935696"/>
            <a:ext cx="412736" cy="40413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91167" y="4438152"/>
            <a:ext cx="412736" cy="404135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46243" y="4983780"/>
            <a:ext cx="412736" cy="4041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06747" y="1506189"/>
            <a:ext cx="7133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Web server &amp; Database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6" name="사각형: 잘린 대각선 방향 모서리 25"/>
          <p:cNvSpPr/>
          <p:nvPr/>
        </p:nvSpPr>
        <p:spPr>
          <a:xfrm>
            <a:off x="1631347" y="2708920"/>
            <a:ext cx="3816424" cy="3096344"/>
          </a:xfrm>
          <a:prstGeom prst="snip2Diag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대각선 방향 모서리 2"/>
          <p:cNvSpPr/>
          <p:nvPr/>
        </p:nvSpPr>
        <p:spPr>
          <a:xfrm>
            <a:off x="6672064" y="2708920"/>
            <a:ext cx="3960440" cy="3096344"/>
          </a:xfrm>
          <a:prstGeom prst="round2Diag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320" y="3061496"/>
            <a:ext cx="1224136" cy="1224136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8931791" y="2783472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적립금</a:t>
            </a: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883" y="3061496"/>
            <a:ext cx="1224136" cy="1224136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028354" y="2783472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학생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82" y="2954718"/>
            <a:ext cx="837576" cy="83757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902" y="2975872"/>
            <a:ext cx="795267" cy="79526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259" y="4502420"/>
            <a:ext cx="838757" cy="838757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>
            <a:off x="2705093" y="3394660"/>
            <a:ext cx="868773" cy="0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4114259" y="3851076"/>
            <a:ext cx="336982" cy="592281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3050678" y="3876694"/>
            <a:ext cx="813777" cy="702996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이등변 삼각형 38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883" y="4579690"/>
            <a:ext cx="1224136" cy="122413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028354" y="4301666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관리자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4902670" y="3681084"/>
            <a:ext cx="4029121" cy="1510674"/>
            <a:chOff x="4902670" y="3681084"/>
            <a:chExt cx="4029121" cy="1510674"/>
          </a:xfrm>
        </p:grpSpPr>
        <p:cxnSp>
          <p:nvCxnSpPr>
            <p:cNvPr id="48" name="직선 화살표 연결선 47"/>
            <p:cNvCxnSpPr/>
            <p:nvPr/>
          </p:nvCxnSpPr>
          <p:spPr>
            <a:xfrm flipV="1">
              <a:off x="4902670" y="3681084"/>
              <a:ext cx="2088258" cy="1152074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/>
            <p:nvPr/>
          </p:nvCxnSpPr>
          <p:spPr>
            <a:xfrm flipV="1">
              <a:off x="4902670" y="3681084"/>
              <a:ext cx="4029121" cy="135713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/>
            <p:nvPr/>
          </p:nvCxnSpPr>
          <p:spPr>
            <a:xfrm>
              <a:off x="4902670" y="5191758"/>
              <a:ext cx="2088258" cy="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cxnSp>
        <p:nvCxnSpPr>
          <p:cNvPr id="32" name="직선 화살표 연결선 31"/>
          <p:cNvCxnSpPr/>
          <p:nvPr/>
        </p:nvCxnSpPr>
        <p:spPr>
          <a:xfrm rot="10800000">
            <a:off x="3930916" y="3851076"/>
            <a:ext cx="336982" cy="592281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365" y="4502420"/>
            <a:ext cx="798789" cy="79878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166"/>
          <a:stretch/>
        </p:blipFill>
        <p:spPr>
          <a:xfrm>
            <a:off x="5414814" y="2072620"/>
            <a:ext cx="1064989" cy="10894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773" y="2312932"/>
            <a:ext cx="465102" cy="203461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92886" y="2567436"/>
            <a:ext cx="412736" cy="404135"/>
          </a:xfrm>
          <a:prstGeom prst="rect">
            <a:avLst/>
          </a:prstGeom>
        </p:spPr>
      </p:pic>
      <p:cxnSp>
        <p:nvCxnSpPr>
          <p:cNvPr id="16" name="직선 화살표 연결선 15"/>
          <p:cNvCxnSpPr>
            <a:cxnSpLocks/>
          </p:cNvCxnSpPr>
          <p:nvPr/>
        </p:nvCxnSpPr>
        <p:spPr>
          <a:xfrm flipV="1">
            <a:off x="4421169" y="2482924"/>
            <a:ext cx="993645" cy="5577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47884" y="6162255"/>
            <a:ext cx="412736" cy="404135"/>
          </a:xfrm>
          <a:prstGeom prst="rect">
            <a:avLst/>
          </a:prstGeom>
        </p:spPr>
      </p:pic>
      <p:cxnSp>
        <p:nvCxnSpPr>
          <p:cNvPr id="21" name="직선 화살표 연결선 20"/>
          <p:cNvCxnSpPr>
            <a:stCxn id="41" idx="2"/>
          </p:cNvCxnSpPr>
          <p:nvPr/>
        </p:nvCxnSpPr>
        <p:spPr>
          <a:xfrm flipV="1">
            <a:off x="8156320" y="6364322"/>
            <a:ext cx="495964" cy="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590273" y="6157954"/>
            <a:ext cx="327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Encryption</a:t>
            </a:r>
            <a:endParaRPr lang="ko-KR" altLang="en-US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793294" y="1618459"/>
            <a:ext cx="52793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소스 파일 암호화</a:t>
            </a:r>
            <a:endParaRPr lang="en-US" altLang="ko-KR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데이터베이스에 전송 암호화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(Password)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037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3200" dirty="0">
            <a:latin typeface="함초롬돋움" panose="02030504000101010101" pitchFamily="18" charset="-127"/>
            <a:ea typeface="함초롬돋움" panose="02030504000101010101" pitchFamily="18" charset="-127"/>
            <a:cs typeface="함초롬돋움" panose="0203050400010101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2882</TotalTime>
  <Words>1834</Words>
  <Application>Microsoft Office PowerPoint</Application>
  <PresentationFormat>와이드스크린</PresentationFormat>
  <Paragraphs>505</Paragraphs>
  <Slides>30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5" baseType="lpstr">
      <vt:lpstr>Wingdings</vt:lpstr>
      <vt:lpstr>함초롬돋움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최은진</dc:creator>
  <cp:lastModifiedBy>신동진</cp:lastModifiedBy>
  <cp:revision>568</cp:revision>
  <dcterms:created xsi:type="dcterms:W3CDTF">2016-02-20T17:01:51Z</dcterms:created>
  <dcterms:modified xsi:type="dcterms:W3CDTF">2017-02-20T05:17:20Z</dcterms:modified>
</cp:coreProperties>
</file>

<file path=docProps/thumbnail.jpeg>
</file>